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sldIdLst>
    <p:sldId id="256" r:id="rId3"/>
    <p:sldId id="257" r:id="rId4"/>
    <p:sldId id="258" r:id="rId5"/>
    <p:sldId id="262" r:id="rId6"/>
    <p:sldId id="259" r:id="rId7"/>
    <p:sldId id="270" r:id="rId8"/>
    <p:sldId id="266" r:id="rId9"/>
    <p:sldId id="288" r:id="rId10"/>
    <p:sldId id="260" r:id="rId11"/>
    <p:sldId id="268" r:id="rId12"/>
    <p:sldId id="263" r:id="rId13"/>
    <p:sldId id="291" r:id="rId14"/>
    <p:sldId id="269" r:id="rId15"/>
    <p:sldId id="271" r:id="rId16"/>
    <p:sldId id="273" r:id="rId17"/>
    <p:sldId id="283" r:id="rId18"/>
    <p:sldId id="289" r:id="rId19"/>
    <p:sldId id="285" r:id="rId20"/>
    <p:sldId id="280" r:id="rId21"/>
    <p:sldId id="287" r:id="rId22"/>
    <p:sldId id="284" r:id="rId23"/>
    <p:sldId id="279" r:id="rId24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99"/>
    <a:srgbClr val="009999"/>
    <a:srgbClr val="82FEF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5" autoAdjust="0"/>
  </p:normalViewPr>
  <p:slideViewPr>
    <p:cSldViewPr>
      <p:cViewPr varScale="1">
        <p:scale>
          <a:sx n="85" d="100"/>
          <a:sy n="85" d="100"/>
        </p:scale>
        <p:origin x="2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019576487568242"/>
          <c:y val="8.589725940273947E-2"/>
          <c:w val="0.50799296636656888"/>
          <c:h val="0.83193051013655483"/>
        </c:manualLayout>
      </c:layout>
      <c:doughnutChart>
        <c:varyColors val="1"/>
        <c:ser>
          <c:idx val="0"/>
          <c:order val="0"/>
          <c:tx>
            <c:v>2017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scene3d>
                <a:camera prst="orthographicFront"/>
                <a:lightRig rig="threePt" dir="t"/>
              </a:scene3d>
              <a:sp3d>
                <a:bevelT w="146050"/>
              </a:sp3d>
            </c:spPr>
            <c:extLst>
              <c:ext xmlns:c16="http://schemas.microsoft.com/office/drawing/2014/chart" uri="{C3380CC4-5D6E-409C-BE32-E72D297353CC}">
                <c16:uniqueId val="{00000006-6A3D-4F34-8194-47BC9BC0D0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Лист2!$E$3:$E$5</c:f>
              <c:numCache>
                <c:formatCode>0.0%</c:formatCode>
                <c:ptCount val="3"/>
                <c:pt idx="0">
                  <c:v>0.222</c:v>
                </c:pt>
                <c:pt idx="1">
                  <c:v>0</c:v>
                </c:pt>
                <c:pt idx="2">
                  <c:v>0.77800000000000002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D-4F34-8194-47BC9BC0D0A1}"/>
            </c:ext>
          </c:extLst>
        </c:ser>
        <c:ser>
          <c:idx val="1"/>
          <c:order val="1"/>
          <c:tx>
            <c:v>2018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3D-4F34-8194-47BC9BC0D0A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3D-4F34-8194-47BC9BC0D0A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3D-4F34-8194-47BC9BC0D0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Лист2!$F$3:$F$5</c:f>
              <c:numCache>
                <c:formatCode>0.0%</c:formatCode>
                <c:ptCount val="3"/>
                <c:pt idx="0">
                  <c:v>0.27500000000000002</c:v>
                </c:pt>
                <c:pt idx="1">
                  <c:v>0</c:v>
                </c:pt>
                <c:pt idx="2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3D-4F34-8194-47BC9BC0D0A1}"/>
            </c:ext>
          </c:extLst>
        </c:ser>
        <c:ser>
          <c:idx val="2"/>
          <c:order val="2"/>
          <c:tx>
            <c:v>2019</c:v>
          </c:tx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Лист2!$G$3:$G$5</c:f>
              <c:numCache>
                <c:formatCode>0.0%</c:formatCode>
                <c:ptCount val="3"/>
                <c:pt idx="0">
                  <c:v>0.312</c:v>
                </c:pt>
                <c:pt idx="1">
                  <c:v>0</c:v>
                </c:pt>
                <c:pt idx="2">
                  <c:v>0.68799999999999994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3D-4F34-8194-47BC9BC0D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975420626813E-2"/>
          <c:y val="0.92448665124164953"/>
          <c:w val="0.92341177922217088"/>
          <c:h val="6.0176888558276131E-2"/>
        </c:manualLayout>
      </c:layout>
      <c:overlay val="0"/>
      <c:txPr>
        <a:bodyPr/>
        <a:lstStyle/>
        <a:p>
          <a:pPr rtl="0"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Лист3!$A$13</c:f>
              <c:strCache>
                <c:ptCount val="1"/>
                <c:pt idx="0">
                  <c:v>Мобилизационная и вневойсковая подготовка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Лист3!$C$13:$E$13</c:f>
              <c:numCache>
                <c:formatCode>General</c:formatCode>
                <c:ptCount val="3"/>
                <c:pt idx="0">
                  <c:v>157.41</c:v>
                </c:pt>
                <c:pt idx="1">
                  <c:v>172.495</c:v>
                </c:pt>
                <c:pt idx="2">
                  <c:v>178.74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A-400C-BC63-B4FF71222984}"/>
            </c:ext>
          </c:extLst>
        </c:ser>
        <c:ser>
          <c:idx val="1"/>
          <c:order val="1"/>
          <c:tx>
            <c:strRef>
              <c:f>Лист3!$A$14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Лист3!$C$14:$E$14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A-400C-BC63-B4FF71222984}"/>
            </c:ext>
          </c:extLst>
        </c:ser>
        <c:ser>
          <c:idx val="2"/>
          <c:order val="2"/>
          <c:tx>
            <c:strRef>
              <c:f>Лист3!$A$15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Лист3!$C$15:$E$15</c:f>
              <c:numCache>
                <c:formatCode>General</c:formatCode>
                <c:ptCount val="3"/>
                <c:pt idx="0">
                  <c:v>2150</c:v>
                </c:pt>
                <c:pt idx="1">
                  <c:v>1721.2</c:v>
                </c:pt>
                <c:pt idx="2">
                  <c:v>1987.5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3A-400C-BC63-B4FF71222984}"/>
            </c:ext>
          </c:extLst>
        </c:ser>
        <c:ser>
          <c:idx val="3"/>
          <c:order val="3"/>
          <c:tx>
            <c:strRef>
              <c:f>Лист3!$A$16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Лист3!$C$16:$E$16</c:f>
              <c:numCache>
                <c:formatCode>General</c:formatCode>
                <c:ptCount val="3"/>
                <c:pt idx="0">
                  <c:v>236</c:v>
                </c:pt>
                <c:pt idx="1">
                  <c:v>155.9075</c:v>
                </c:pt>
                <c:pt idx="2">
                  <c:v>119.795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3A-400C-BC63-B4FF71222984}"/>
            </c:ext>
          </c:extLst>
        </c:ser>
        <c:ser>
          <c:idx val="4"/>
          <c:order val="4"/>
          <c:tx>
            <c:strRef>
              <c:f>Лист3!$A$17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Лист3!$C$17:$E$17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3A-400C-BC63-B4FF71222984}"/>
            </c:ext>
          </c:extLst>
        </c:ser>
        <c:ser>
          <c:idx val="5"/>
          <c:order val="5"/>
          <c:tx>
            <c:strRef>
              <c:f>Лист3!$A$18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Лист3!$C$18:$E$18</c:f>
              <c:numCache>
                <c:formatCode>General</c:formatCode>
                <c:ptCount val="3"/>
                <c:pt idx="0">
                  <c:v>174</c:v>
                </c:pt>
                <c:pt idx="1">
                  <c:v>174</c:v>
                </c:pt>
                <c:pt idx="2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3A-400C-BC63-B4FF71222984}"/>
            </c:ext>
          </c:extLst>
        </c:ser>
        <c:ser>
          <c:idx val="6"/>
          <c:order val="6"/>
          <c:tx>
            <c:strRef>
              <c:f>Лист3!$A$19</c:f>
              <c:strCache>
                <c:ptCount val="1"/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Лист3!$C$19:$E$19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0E3A-400C-BC63-B4FF71222984}"/>
            </c:ext>
          </c:extLst>
        </c:ser>
        <c:ser>
          <c:idx val="7"/>
          <c:order val="7"/>
          <c:tx>
            <c:strRef>
              <c:f>Лист3!$A$20</c:f>
              <c:strCache>
                <c:ptCount val="1"/>
              </c:strCache>
            </c:strRef>
          </c:tx>
          <c:invertIfNegative val="0"/>
          <c:cat>
            <c:strRef>
              <c:f>Лист3!$C$9:$E$9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Лист3!$C$20:$E$20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0E3A-400C-BC63-B4FF71222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044992"/>
        <c:axId val="123046528"/>
        <c:axId val="0"/>
      </c:bar3DChart>
      <c:catAx>
        <c:axId val="12304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3046528"/>
        <c:crosses val="autoZero"/>
        <c:auto val="1"/>
        <c:lblAlgn val="ctr"/>
        <c:lblOffset val="100"/>
        <c:noMultiLvlLbl val="0"/>
      </c:catAx>
      <c:valAx>
        <c:axId val="12304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044992"/>
        <c:crosses val="autoZero"/>
        <c:crossBetween val="between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66649258756824292"/>
          <c:y val="3.1107654705032774E-2"/>
          <c:w val="0.32422481810013315"/>
          <c:h val="0.9688923452949672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94556-D795-4B77-A300-1F25E2D78F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36885-ED0A-45A7-B643-5FB86B4F1083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0F92A19C-26B8-4624-89D6-1FC2C9E00987}" type="parTrans" cxnId="{C7DA4518-B5D7-4156-936A-65CAF767C420}">
      <dgm:prSet/>
      <dgm:spPr/>
      <dgm:t>
        <a:bodyPr/>
        <a:lstStyle/>
        <a:p>
          <a:endParaRPr lang="ru-RU"/>
        </a:p>
      </dgm:t>
    </dgm:pt>
    <dgm:pt modelId="{49B53CBE-3953-4CCF-B31B-02F59882C236}" type="sibTrans" cxnId="{C7DA4518-B5D7-4156-936A-65CAF767C420}">
      <dgm:prSet/>
      <dgm:spPr/>
      <dgm:t>
        <a:bodyPr/>
        <a:lstStyle/>
        <a:p>
          <a:endParaRPr lang="ru-RU"/>
        </a:p>
      </dgm:t>
    </dgm:pt>
    <dgm:pt modelId="{7335DE01-D5F3-4C32-8859-B36077D5E505}" type="pres">
      <dgm:prSet presAssocID="{D1294556-D795-4B77-A300-1F25E2D78F40}" presName="Name0" presStyleCnt="0">
        <dgm:presLayoutVars>
          <dgm:chMax val="4"/>
          <dgm:resizeHandles val="exact"/>
        </dgm:presLayoutVars>
      </dgm:prSet>
      <dgm:spPr/>
    </dgm:pt>
    <dgm:pt modelId="{A1BFE69A-F97E-4F71-BE56-7B8984DE2C12}" type="pres">
      <dgm:prSet presAssocID="{D1294556-D795-4B77-A300-1F25E2D78F40}" presName="ellipse" presStyleLbl="trBgShp" presStyleIdx="0" presStyleCnt="1"/>
      <dgm:spPr/>
    </dgm:pt>
    <dgm:pt modelId="{E4BA06CB-CC0C-4C85-B18B-C0B331C1BF92}" type="pres">
      <dgm:prSet presAssocID="{D1294556-D795-4B77-A300-1F25E2D78F40}" presName="arrow1" presStyleLbl="fgShp" presStyleIdx="0" presStyleCnt="1"/>
      <dgm:spPr/>
    </dgm:pt>
    <dgm:pt modelId="{CD9CF674-6505-4406-9AC9-5D4739E5908E}" type="pres">
      <dgm:prSet presAssocID="{D1294556-D795-4B77-A300-1F25E2D78F40}" presName="rectangle" presStyleLbl="revTx" presStyleIdx="0" presStyleCnt="1">
        <dgm:presLayoutVars>
          <dgm:bulletEnabled val="1"/>
        </dgm:presLayoutVars>
      </dgm:prSet>
      <dgm:spPr/>
    </dgm:pt>
    <dgm:pt modelId="{31343B19-3A52-4FE5-B315-9EEF0EC8C554}" type="pres">
      <dgm:prSet presAssocID="{D1294556-D795-4B77-A300-1F25E2D78F40}" presName="funnel" presStyleLbl="trAlignAcc1" presStyleIdx="0" presStyleCnt="1" custScaleX="137279" custScaleY="113253" custLinFactNeighborX="13519" custLinFactNeighborY="2648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C7DA4518-B5D7-4156-936A-65CAF767C420}" srcId="{D1294556-D795-4B77-A300-1F25E2D78F40}" destId="{09B36885-ED0A-45A7-B643-5FB86B4F1083}" srcOrd="0" destOrd="0" parTransId="{0F92A19C-26B8-4624-89D6-1FC2C9E00987}" sibTransId="{49B53CBE-3953-4CCF-B31B-02F59882C236}"/>
    <dgm:cxn modelId="{A83F1248-FEC8-4F29-AC65-DD811E474CD4}" type="presOf" srcId="{D1294556-D795-4B77-A300-1F25E2D78F40}" destId="{7335DE01-D5F3-4C32-8859-B36077D5E505}" srcOrd="0" destOrd="0" presId="urn:microsoft.com/office/officeart/2005/8/layout/funnel1"/>
    <dgm:cxn modelId="{F9836BC2-AE94-4151-8176-A14EA899FBDC}" type="presOf" srcId="{09B36885-ED0A-45A7-B643-5FB86B4F1083}" destId="{CD9CF674-6505-4406-9AC9-5D4739E5908E}" srcOrd="0" destOrd="0" presId="urn:microsoft.com/office/officeart/2005/8/layout/funnel1"/>
    <dgm:cxn modelId="{ED25F352-F75C-4FA3-84A7-101A2F9C27E2}" type="presParOf" srcId="{7335DE01-D5F3-4C32-8859-B36077D5E505}" destId="{A1BFE69A-F97E-4F71-BE56-7B8984DE2C12}" srcOrd="0" destOrd="0" presId="urn:microsoft.com/office/officeart/2005/8/layout/funnel1"/>
    <dgm:cxn modelId="{C727C4C7-706D-4C68-88C8-C7DFEE3E0507}" type="presParOf" srcId="{7335DE01-D5F3-4C32-8859-B36077D5E505}" destId="{E4BA06CB-CC0C-4C85-B18B-C0B331C1BF92}" srcOrd="1" destOrd="0" presId="urn:microsoft.com/office/officeart/2005/8/layout/funnel1"/>
    <dgm:cxn modelId="{53945E67-F137-41DF-A7CD-8CD5509B4C4B}" type="presParOf" srcId="{7335DE01-D5F3-4C32-8859-B36077D5E505}" destId="{CD9CF674-6505-4406-9AC9-5D4739E5908E}" srcOrd="2" destOrd="0" presId="urn:microsoft.com/office/officeart/2005/8/layout/funnel1"/>
    <dgm:cxn modelId="{23C52786-3AD3-4AB5-8ABE-89D726EA4DA8}" type="presParOf" srcId="{7335DE01-D5F3-4C32-8859-B36077D5E505}" destId="{31343B19-3A52-4FE5-B315-9EEF0EC8C55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E69A-F97E-4F71-BE56-7B8984DE2C12}">
      <dsp:nvSpPr>
        <dsp:cNvPr id="0" name=""/>
        <dsp:cNvSpPr/>
      </dsp:nvSpPr>
      <dsp:spPr>
        <a:xfrm>
          <a:off x="1583278" y="219912"/>
          <a:ext cx="2778299" cy="9648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A06CB-CC0C-4C85-B18B-C0B331C1BF92}">
      <dsp:nvSpPr>
        <dsp:cNvPr id="0" name=""/>
        <dsp:cNvSpPr/>
      </dsp:nvSpPr>
      <dsp:spPr>
        <a:xfrm>
          <a:off x="2707520" y="2582544"/>
          <a:ext cx="538430" cy="3445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F674-6505-4406-9AC9-5D4739E5908E}">
      <dsp:nvSpPr>
        <dsp:cNvPr id="0" name=""/>
        <dsp:cNvSpPr/>
      </dsp:nvSpPr>
      <dsp:spPr>
        <a:xfrm>
          <a:off x="1684503" y="2858220"/>
          <a:ext cx="2584464" cy="6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</a:t>
          </a:r>
        </a:p>
      </dsp:txBody>
      <dsp:txXfrm>
        <a:off x="1684503" y="2858220"/>
        <a:ext cx="2584464" cy="646116"/>
      </dsp:txXfrm>
    </dsp:sp>
    <dsp:sp modelId="{31343B19-3A52-4FE5-B315-9EEF0EC8C554}">
      <dsp:nvSpPr>
        <dsp:cNvPr id="0" name=""/>
        <dsp:cNvSpPr/>
      </dsp:nvSpPr>
      <dsp:spPr>
        <a:xfrm>
          <a:off x="1314737" y="580526"/>
          <a:ext cx="4139248" cy="2731851"/>
        </a:xfrm>
        <a:prstGeom prst="funnel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0.70796</cdr:x>
      <cdr:y>0.12331</cdr:y>
    </cdr:from>
    <cdr:to>
      <cdr:x>0.85574</cdr:x>
      <cdr:y>0.18128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612680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2025 г.</a:t>
          </a:r>
        </a:p>
      </cdr:txBody>
    </cdr:sp>
  </cdr:relSizeAnchor>
  <cdr:relSizeAnchor xmlns:cdr="http://schemas.openxmlformats.org/drawingml/2006/chartDrawing">
    <cdr:from>
      <cdr:x>0.82367</cdr:x>
      <cdr:y>0.51462</cdr:y>
    </cdr:from>
    <cdr:to>
      <cdr:x>0.97145</cdr:x>
      <cdr:y>0.57259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2156" y="2556896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2027 г.</a:t>
          </a:r>
        </a:p>
      </cdr:txBody>
    </cdr:sp>
  </cdr:relSizeAnchor>
  <cdr:relSizeAnchor xmlns:cdr="http://schemas.openxmlformats.org/drawingml/2006/chartDrawing">
    <cdr:from>
      <cdr:x>0.76173</cdr:x>
      <cdr:y>0.32621</cdr:y>
    </cdr:from>
    <cdr:to>
      <cdr:x>0.9095</cdr:x>
      <cdr:y>0.38418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8100" y="1620792"/>
          <a:ext cx="12024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2026 г.</a:t>
          </a:r>
        </a:p>
      </cdr:txBody>
    </cdr:sp>
  </cdr:relSizeAnchor>
  <cdr:relSizeAnchor xmlns:cdr="http://schemas.openxmlformats.org/drawingml/2006/chartDrawing">
    <cdr:from>
      <cdr:x>0.69093</cdr:x>
      <cdr:y>0.39867</cdr:y>
    </cdr:from>
    <cdr:to>
      <cdr:x>0.83186</cdr:x>
      <cdr:y>0.50012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7828F083-4034-4039-88FD-DBA95B36B775}"/>
            </a:ext>
          </a:extLst>
        </cdr:cNvPr>
        <cdr:cNvCxnSpPr/>
      </cdr:nvCxnSpPr>
      <cdr:spPr>
        <a:xfrm xmlns:a="http://schemas.openxmlformats.org/drawingml/2006/main" flipH="1">
          <a:off x="5622036" y="1980832"/>
          <a:ext cx="1146716" cy="504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0.72566</cdr:x>
      <cdr:y>0.58708</cdr:y>
    </cdr:from>
    <cdr:to>
      <cdr:x>0.88562</cdr:x>
      <cdr:y>0.70302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89A130F8-9F98-43C2-920E-76D1952308B5}"/>
            </a:ext>
          </a:extLst>
        </cdr:cNvPr>
        <cdr:cNvCxnSpPr/>
      </cdr:nvCxnSpPr>
      <cdr:spPr>
        <a:xfrm xmlns:a="http://schemas.openxmlformats.org/drawingml/2006/main" flipH="1">
          <a:off x="5904656" y="2916936"/>
          <a:ext cx="1301556" cy="5760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0.61062</cdr:x>
      <cdr:y>0.19578</cdr:y>
    </cdr:from>
    <cdr:to>
      <cdr:x>0.76991</cdr:x>
      <cdr:y>0.3407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7AEF3A55-8566-4E10-9755-80F0189A3E3B}"/>
            </a:ext>
          </a:extLst>
        </cdr:cNvPr>
        <cdr:cNvCxnSpPr/>
      </cdr:nvCxnSpPr>
      <cdr:spPr>
        <a:xfrm xmlns:a="http://schemas.openxmlformats.org/drawingml/2006/main" flipH="1">
          <a:off x="4968552" y="972720"/>
          <a:ext cx="1296144" cy="72008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A593-A15D-49E8-9E43-7620770349B9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48D6-B596-41C1-8FE6-F6C77709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21EE-76ED-4FD2-BD06-DDDA9E08539A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62D1-1597-4243-A1B2-91C0DD6F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56F-FC90-48B9-9428-8003D485818A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2C82-7329-4124-A3D8-9BA2167D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7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116-61F0-498D-95FE-E035796F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6172-6C33-40AC-AB4D-0E0EEBCF81A9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96F5-35AD-4C6C-B805-97A7F26D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DDB4-338A-4E9A-8237-8494C0F615D3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D224-4CBB-4C52-92EF-A761E463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2296-A0FA-459B-AB08-8C90FB1AC3C4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F419-7289-495C-9526-1EDD7F53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1062-E9DF-43C9-8876-1D8A2191EC5E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FE64-141E-4B1D-904A-AE1358FC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244D-8E05-4934-A986-2FBAC15554D9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6FA2-1AD2-4DF8-993D-A7628016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6C8-0BC8-4115-BF16-A4FCEF23AB35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9E-C18F-4490-A614-536BD8F4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2AF-EA34-42D1-A107-DB9C97847F0C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C9A7-90CB-4E6C-9F1C-F783FD3A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5C90-6F67-46E0-B98B-F4B63C1F246A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8D4E-23E1-4879-A419-F104CF5B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96C621B3-F9EE-4452-B5DD-5A2F631B18DD}" type="datetimeFigureOut">
              <a:rPr lang="ru-RU"/>
              <a:pPr>
                <a:defRPr/>
              </a:pPr>
              <a:t>02.12.2024</a:t>
            </a:fld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6320DE3-A27A-47A7-8CE3-D215618C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5C7F03-2ABE-4AD4-941F-F1E89876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для граждан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бюджету </a:t>
            </a:r>
            <a:r>
              <a:rPr lang="ru-RU" altLang="ru-RU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Сушиловского</a:t>
            </a: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сельского поселения</a:t>
            </a:r>
          </a:p>
          <a:p>
            <a:pPr algn="ctr" eaLnBrk="1" hangingPunct="1"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2025 год и </a:t>
            </a:r>
            <a:r>
              <a:rPr 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плановый период 2026 и 2027 годов </a:t>
            </a:r>
            <a:endParaRPr lang="ru-RU" alt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6" descr="Герб города Боровичи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040"/>
            <a:ext cx="2212975" cy="23752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3713" y="260350"/>
            <a:ext cx="5040312" cy="881063"/>
          </a:xfrm>
        </p:spPr>
        <p:txBody>
          <a:bodyPr/>
          <a:lstStyle/>
          <a:p>
            <a:pPr algn="ctr" eaLnBrk="1" hangingPunct="1"/>
            <a: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бюджета </a:t>
            </a:r>
            <a:b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3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Сушиловского</a:t>
            </a:r>
            <a: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сельского поселения</a:t>
            </a:r>
          </a:p>
        </p:txBody>
      </p:sp>
      <p:pic>
        <p:nvPicPr>
          <p:cNvPr id="13316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3448" y="168753"/>
            <a:ext cx="899591" cy="1046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13330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13331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13332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13333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13334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налогов, 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Налоговым кодексом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buFontTx/>
                <a:buChar char="-"/>
              </a:pPr>
              <a:r>
                <a:rPr lang="ru-RU" altLang="ru-RU" sz="1600" b="1">
                  <a:latin typeface="Times New Roman" pitchFamily="18" charset="0"/>
                </a:rPr>
                <a:t>налог на доходы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физических лиц;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акцизы;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13335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других платежей и сборов,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а также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штрафов за нарушение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-доходы от использования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муниципального имущества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и земли;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штрафные санкции;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13336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3337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3322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 от предусмотренных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законодательством РФ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о налогах и сборах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федеральных налогов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и сборов,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в том числе от 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предусмотренных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специальными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налоговыми режимами,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региональных и местных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а также пеней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 штрафов по ним</a:t>
            </a:r>
            <a:r>
              <a:rPr lang="ru-RU" altLang="ru-RU" sz="1500"/>
              <a:t>.</a:t>
            </a: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Поступления от уплаты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платежей и сборов,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установленных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Законодательством РФ,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а также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штрафов за нарушение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законодательства,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например: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-доходы от использования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имущества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и земли;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штрафные санкции;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другие.</a:t>
            </a:r>
          </a:p>
        </p:txBody>
      </p:sp>
      <p:sp>
        <p:nvSpPr>
          <p:cNvPr id="13324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Дотации,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субсидии,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субвенции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бюджетов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бюджетной системы РФ;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иные межбюджетные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трансферты;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безвозмездные поступления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от физических и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юридических лиц,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в том числе добровольные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 пожертвования.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3"/>
          <p:cNvGrpSpPr>
            <a:grpSpLocks/>
          </p:cNvGrpSpPr>
          <p:nvPr/>
        </p:nvGrpSpPr>
        <p:grpSpPr bwMode="auto">
          <a:xfrm>
            <a:off x="250825" y="1125538"/>
            <a:ext cx="8567738" cy="5924550"/>
            <a:chOff x="158" y="709"/>
            <a:chExt cx="5397" cy="3732"/>
          </a:xfrm>
        </p:grpSpPr>
        <p:sp>
          <p:nvSpPr>
            <p:cNvPr id="14343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4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14355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6" name="Text Box 9"/>
              <p:cNvSpPr txBox="1">
                <a:spLocks noChangeArrowheads="1"/>
              </p:cNvSpPr>
              <p:nvPr/>
            </p:nvSpPr>
            <p:spPr bwMode="auto">
              <a:xfrm>
                <a:off x="625" y="3304"/>
                <a:ext cx="1457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14357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232"/>
                <a:ext cx="1393" cy="867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Субсидии</a:t>
                </a:r>
              </a:p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500" b="1">
                    <a:latin typeface="Times New Roman" pitchFamily="18" charset="0"/>
                  </a:rPr>
                  <a:t>Subsidium</a:t>
                </a:r>
                <a:r>
                  <a:rPr lang="ru-RU" altLang="ru-RU" sz="1500" b="1">
                    <a:latin typeface="Times New Roman" pitchFamily="18" charset="0"/>
                  </a:rPr>
                  <a:t>»-поддержка)</a:t>
                </a:r>
                <a:endParaRPr lang="ru-RU" altLang="ru-RU" sz="1500">
                  <a:latin typeface="Times New Roman" pitchFamily="18" charset="0"/>
                </a:endParaRPr>
              </a:p>
            </p:txBody>
          </p:sp>
          <p:sp>
            <p:nvSpPr>
              <p:cNvPr id="14358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520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</a:p>
              <a:p>
                <a:pPr algn="ctr" eaLnBrk="1" hangingPunct="1"/>
                <a:r>
                  <a:rPr lang="ru-RU" altLang="ru-RU" sz="1400" dirty="0">
                    <a:latin typeface="Times New Roman" pitchFamily="18" charset="0"/>
                  </a:rPr>
                  <a:t>своего ребёнка</a:t>
                </a:r>
              </a:p>
            </p:txBody>
          </p:sp>
        </p:grpSp>
        <p:sp>
          <p:nvSpPr>
            <p:cNvPr id="14345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6" name="Group 47"/>
            <p:cNvGrpSpPr>
              <a:grpSpLocks/>
            </p:cNvGrpSpPr>
            <p:nvPr/>
          </p:nvGrpSpPr>
          <p:grpSpPr bwMode="auto">
            <a:xfrm>
              <a:off x="249" y="1117"/>
              <a:ext cx="5067" cy="825"/>
              <a:chOff x="249" y="1117"/>
              <a:chExt cx="5067" cy="825"/>
            </a:xfrm>
          </p:grpSpPr>
          <p:sp>
            <p:nvSpPr>
              <p:cNvPr id="14351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117"/>
                <a:ext cx="1326" cy="825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Дотации</a:t>
                </a: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 (от латинского «</a:t>
                </a:r>
                <a:r>
                  <a:rPr lang="en-US" altLang="ru-RU" sz="1400" b="1" dirty="0" err="1">
                    <a:latin typeface="Times New Roman" pitchFamily="18" charset="0"/>
                  </a:rPr>
                  <a:t>Dotatio</a:t>
                </a:r>
                <a:r>
                  <a:rPr lang="ru-RU" alt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pPr eaLnBrk="1" hangingPunct="1"/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54" y="1117"/>
                <a:ext cx="156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30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253"/>
                <a:ext cx="1448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Вы даете своему ребенку деньги на «карманные расходы»</a:t>
                </a:r>
              </a:p>
            </p:txBody>
          </p:sp>
        </p:grpSp>
        <p:grpSp>
          <p:nvGrpSpPr>
            <p:cNvPr id="14347" name="Group 48"/>
            <p:cNvGrpSpPr>
              <a:grpSpLocks/>
            </p:cNvGrpSpPr>
            <p:nvPr/>
          </p:nvGrpSpPr>
          <p:grpSpPr bwMode="auto">
            <a:xfrm>
              <a:off x="451" y="2182"/>
              <a:ext cx="4602" cy="1776"/>
              <a:chOff x="451" y="2182"/>
              <a:chExt cx="4602" cy="1776"/>
            </a:xfrm>
          </p:grpSpPr>
          <p:sp>
            <p:nvSpPr>
              <p:cNvPr id="1434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182"/>
                <a:ext cx="1327" cy="826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Субвенции </a:t>
                </a: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400" b="1" dirty="0" err="1">
                    <a:latin typeface="Times New Roman" pitchFamily="18" charset="0"/>
                  </a:rPr>
                  <a:t>Subvenire</a:t>
                </a:r>
                <a:r>
                  <a:rPr lang="ru-RU" alt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4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51" y="2251"/>
                <a:ext cx="1629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14350" name="Text Box 21"/>
              <p:cNvSpPr txBox="1">
                <a:spLocks noChangeArrowheads="1"/>
              </p:cNvSpPr>
              <p:nvPr/>
            </p:nvSpPr>
            <p:spPr bwMode="auto">
              <a:xfrm>
                <a:off x="3606" y="3339"/>
                <a:ext cx="1447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40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</a:p>
            </p:txBody>
          </p:sp>
        </p:grpSp>
      </p:grpSp>
      <p:pic>
        <p:nvPicPr>
          <p:cNvPr id="14339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46891" y="138465"/>
            <a:ext cx="908651" cy="1057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14341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30" y="263388"/>
            <a:ext cx="580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Налогоплательщики – физические лица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2448272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196752"/>
            <a:ext cx="2736304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1612" y="1196752"/>
            <a:ext cx="2250867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346172"/>
            <a:ext cx="4752528" cy="8938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Сушиловского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62" y="5346172"/>
            <a:ext cx="604931" cy="707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59052414"/>
              </p:ext>
            </p:extLst>
          </p:nvPr>
        </p:nvGraphicFramePr>
        <p:xfrm>
          <a:off x="1187624" y="2204863"/>
          <a:ext cx="5953472" cy="34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лево 10"/>
          <p:cNvSpPr/>
          <p:nvPr/>
        </p:nvSpPr>
        <p:spPr>
          <a:xfrm rot="19807737">
            <a:off x="5209533" y="2399770"/>
            <a:ext cx="2109310" cy="925476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7" name="Стрелка вправо 6"/>
          <p:cNvSpPr/>
          <p:nvPr/>
        </p:nvSpPr>
        <p:spPr>
          <a:xfrm rot="1902505">
            <a:off x="1665371" y="2406442"/>
            <a:ext cx="2078609" cy="101546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56237" y="2520658"/>
            <a:ext cx="1687509" cy="105592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none"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2090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3526" y="398432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395288" y="1268413"/>
            <a:ext cx="828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just" eaLnBrk="1" hangingPunct="1"/>
            <a:r>
              <a:rPr lang="ru-RU" altLang="ru-RU" sz="1600" b="1">
                <a:latin typeface="Times New Roman" pitchFamily="18" charset="0"/>
              </a:rPr>
              <a:t>Расходы бюджета сформированы и утверждены: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altLang="ru-RU" sz="1400" b="1">
                <a:latin typeface="Times New Roman" pitchFamily="18" charset="0"/>
              </a:rPr>
              <a:t> </a:t>
            </a:r>
          </a:p>
        </p:txBody>
      </p:sp>
      <p:sp>
        <p:nvSpPr>
          <p:cNvPr id="15365" name="AutoShape 26"/>
          <p:cNvSpPr>
            <a:spLocks noChangeArrowheads="1"/>
          </p:cNvSpPr>
          <p:nvPr/>
        </p:nvSpPr>
        <p:spPr bwMode="auto">
          <a:xfrm>
            <a:off x="514350" y="3119438"/>
            <a:ext cx="8083216" cy="333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</a:p>
        </p:txBody>
      </p:sp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400863" y="3683380"/>
            <a:ext cx="1098550" cy="1153745"/>
            <a:chOff x="175" y="2193"/>
            <a:chExt cx="829" cy="817"/>
          </a:xfrm>
        </p:grpSpPr>
        <p:sp>
          <p:nvSpPr>
            <p:cNvPr id="15422" name="AutoShape 27"/>
            <p:cNvSpPr>
              <a:spLocks noChangeArrowheads="1"/>
            </p:cNvSpPr>
            <p:nvPr/>
          </p:nvSpPr>
          <p:spPr bwMode="auto">
            <a:xfrm>
              <a:off x="181" y="2193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23" name="Text Box 42"/>
            <p:cNvSpPr txBox="1">
              <a:spLocks noChangeArrowheads="1"/>
            </p:cNvSpPr>
            <p:nvPr/>
          </p:nvSpPr>
          <p:spPr bwMode="auto">
            <a:xfrm>
              <a:off x="175" y="2255"/>
              <a:ext cx="8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000" b="1" dirty="0" err="1">
                  <a:solidFill>
                    <a:srgbClr val="000099"/>
                  </a:solidFill>
                  <a:latin typeface="Times New Roman" pitchFamily="18" charset="0"/>
                </a:rPr>
                <a:t>Общегосу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-                                                            дарственные вопросы»</a:t>
              </a:r>
            </a:p>
          </p:txBody>
        </p:sp>
      </p:grpSp>
      <p:grpSp>
        <p:nvGrpSpPr>
          <p:cNvPr id="15371" name="Group 47"/>
          <p:cNvGrpSpPr>
            <a:grpSpLocks/>
          </p:cNvGrpSpPr>
          <p:nvPr/>
        </p:nvGrpSpPr>
        <p:grpSpPr bwMode="auto">
          <a:xfrm flipH="1">
            <a:off x="1632192" y="3630438"/>
            <a:ext cx="1471341" cy="720725"/>
            <a:chOff x="113" y="2205"/>
            <a:chExt cx="830" cy="817"/>
          </a:xfrm>
        </p:grpSpPr>
        <p:sp>
          <p:nvSpPr>
            <p:cNvPr id="15418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19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02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 оборона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15372" name="Group 61"/>
          <p:cNvGrpSpPr>
            <a:grpSpLocks/>
          </p:cNvGrpSpPr>
          <p:nvPr/>
        </p:nvGrpSpPr>
        <p:grpSpPr bwMode="auto">
          <a:xfrm>
            <a:off x="3189943" y="3605287"/>
            <a:ext cx="1345545" cy="1932945"/>
            <a:chOff x="3334" y="2205"/>
            <a:chExt cx="998" cy="1282"/>
          </a:xfrm>
        </p:grpSpPr>
        <p:grpSp>
          <p:nvGrpSpPr>
            <p:cNvPr id="15414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16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7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5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1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03 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 безопасность и правоохранительная деятельность»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4508147" y="3630668"/>
            <a:ext cx="1358614" cy="906414"/>
            <a:chOff x="3379" y="2202"/>
            <a:chExt cx="1073" cy="820"/>
          </a:xfrm>
        </p:grpSpPr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3379" y="2205"/>
              <a:ext cx="985" cy="817"/>
              <a:chOff x="113" y="2205"/>
              <a:chExt cx="900" cy="817"/>
            </a:xfrm>
          </p:grpSpPr>
          <p:sp>
            <p:nvSpPr>
              <p:cNvPr id="15412" name="AutoShape 64"/>
              <p:cNvSpPr>
                <a:spLocks noChangeArrowheads="1"/>
              </p:cNvSpPr>
              <p:nvPr/>
            </p:nvSpPr>
            <p:spPr bwMode="auto">
              <a:xfrm>
                <a:off x="196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3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1" name="Text Box 66"/>
            <p:cNvSpPr txBox="1">
              <a:spLocks noChangeArrowheads="1"/>
            </p:cNvSpPr>
            <p:nvPr/>
          </p:nvSpPr>
          <p:spPr bwMode="auto">
            <a:xfrm>
              <a:off x="3418" y="2202"/>
              <a:ext cx="103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04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 экономика»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4" name="Group 67"/>
          <p:cNvGrpSpPr>
            <a:grpSpLocks/>
          </p:cNvGrpSpPr>
          <p:nvPr/>
        </p:nvGrpSpPr>
        <p:grpSpPr bwMode="auto">
          <a:xfrm>
            <a:off x="5849907" y="3633984"/>
            <a:ext cx="1591731" cy="1015431"/>
            <a:chOff x="3179" y="2194"/>
            <a:chExt cx="1107" cy="942"/>
          </a:xfrm>
        </p:grpSpPr>
        <p:grpSp>
          <p:nvGrpSpPr>
            <p:cNvPr id="15406" name="Group 68"/>
            <p:cNvGrpSpPr>
              <a:grpSpLocks/>
            </p:cNvGrpSpPr>
            <p:nvPr/>
          </p:nvGrpSpPr>
          <p:grpSpPr bwMode="auto">
            <a:xfrm>
              <a:off x="3231" y="2194"/>
              <a:ext cx="1055" cy="817"/>
              <a:chOff x="-22" y="2194"/>
              <a:chExt cx="964" cy="817"/>
            </a:xfrm>
          </p:grpSpPr>
          <p:sp>
            <p:nvSpPr>
              <p:cNvPr id="15408" name="AutoShape 69"/>
              <p:cNvSpPr>
                <a:spLocks noChangeArrowheads="1"/>
              </p:cNvSpPr>
              <p:nvPr/>
            </p:nvSpPr>
            <p:spPr bwMode="auto">
              <a:xfrm>
                <a:off x="-22" y="2194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7" name="Text Box 71"/>
            <p:cNvSpPr txBox="1">
              <a:spLocks noChangeArrowheads="1"/>
            </p:cNvSpPr>
            <p:nvPr/>
          </p:nvSpPr>
          <p:spPr bwMode="auto">
            <a:xfrm>
              <a:off x="3179" y="2194"/>
              <a:ext cx="998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6" name="Group 82"/>
          <p:cNvGrpSpPr>
            <a:grpSpLocks/>
          </p:cNvGrpSpPr>
          <p:nvPr/>
        </p:nvGrpSpPr>
        <p:grpSpPr bwMode="auto">
          <a:xfrm>
            <a:off x="4242304" y="5049135"/>
            <a:ext cx="1414644" cy="831248"/>
            <a:chOff x="3379" y="2205"/>
            <a:chExt cx="978" cy="817"/>
          </a:xfrm>
        </p:grpSpPr>
        <p:grpSp>
          <p:nvGrpSpPr>
            <p:cNvPr id="15398" name="Group 83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0" name="AutoShape 84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1" name="Text Box 8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9" name="Text Box 86"/>
            <p:cNvSpPr txBox="1">
              <a:spLocks noChangeArrowheads="1"/>
            </p:cNvSpPr>
            <p:nvPr/>
          </p:nvSpPr>
          <p:spPr bwMode="auto">
            <a:xfrm>
              <a:off x="3379" y="2295"/>
              <a:ext cx="978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10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«Социальная политика»</a:t>
              </a:r>
            </a:p>
          </p:txBody>
        </p:sp>
      </p:grpSp>
      <p:pic>
        <p:nvPicPr>
          <p:cNvPr id="15389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6959521" y="3635426"/>
            <a:ext cx="1955509" cy="1090888"/>
            <a:chOff x="3379" y="2216"/>
            <a:chExt cx="1551" cy="1012"/>
          </a:xfrm>
        </p:grpSpPr>
        <p:grpSp>
          <p:nvGrpSpPr>
            <p:cNvPr id="66" name="Group 68"/>
            <p:cNvGrpSpPr>
              <a:grpSpLocks/>
            </p:cNvGrpSpPr>
            <p:nvPr/>
          </p:nvGrpSpPr>
          <p:grpSpPr bwMode="auto">
            <a:xfrm>
              <a:off x="3379" y="2216"/>
              <a:ext cx="1337" cy="817"/>
              <a:chOff x="113" y="2216"/>
              <a:chExt cx="1222" cy="817"/>
            </a:xfrm>
          </p:grpSpPr>
          <p:sp>
            <p:nvSpPr>
              <p:cNvPr id="68" name="AutoShape 69"/>
              <p:cNvSpPr>
                <a:spLocks noChangeArrowheads="1"/>
              </p:cNvSpPr>
              <p:nvPr/>
            </p:nvSpPr>
            <p:spPr bwMode="auto">
              <a:xfrm>
                <a:off x="446" y="2216"/>
                <a:ext cx="889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3711" y="2286"/>
              <a:ext cx="1219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08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«Культура, </a:t>
              </a:r>
              <a:r>
                <a:rPr lang="ru-RU" altLang="ru-RU" sz="1200" b="1" dirty="0" err="1">
                  <a:solidFill>
                    <a:srgbClr val="000099"/>
                  </a:solidFill>
                  <a:latin typeface="Times New Roman" pitchFamily="18" charset="0"/>
                </a:rPr>
                <a:t>кинематогра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-</a:t>
              </a:r>
            </a:p>
            <a:p>
              <a:pPr algn="ctr" eaLnBrk="1" hangingPunct="1"/>
              <a:r>
                <a:rPr lang="ru-RU" altLang="ru-RU" sz="1200" b="1" dirty="0" err="1">
                  <a:solidFill>
                    <a:srgbClr val="000099"/>
                  </a:solidFill>
                  <a:latin typeface="Times New Roman" pitchFamily="18" charset="0"/>
                </a:rPr>
                <a:t>фия</a:t>
              </a:r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cxnSp>
        <p:nvCxnSpPr>
          <p:cNvPr id="3" name="Прямая соединительная линия 2"/>
          <p:cNvCxnSpPr>
            <a:endCxn id="15422" idx="0"/>
          </p:cNvCxnSpPr>
          <p:nvPr/>
        </p:nvCxnSpPr>
        <p:spPr>
          <a:xfrm>
            <a:off x="950138" y="3452813"/>
            <a:ext cx="0" cy="23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5418" idx="0"/>
          </p:cNvCxnSpPr>
          <p:nvPr/>
        </p:nvCxnSpPr>
        <p:spPr>
          <a:xfrm flipH="1">
            <a:off x="2379385" y="3452813"/>
            <a:ext cx="1" cy="17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5416" idx="0"/>
          </p:cNvCxnSpPr>
          <p:nvPr/>
        </p:nvCxnSpPr>
        <p:spPr>
          <a:xfrm>
            <a:off x="3853191" y="3452813"/>
            <a:ext cx="0" cy="15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411" idx="0"/>
          </p:cNvCxnSpPr>
          <p:nvPr/>
        </p:nvCxnSpPr>
        <p:spPr>
          <a:xfrm>
            <a:off x="5189250" y="3452813"/>
            <a:ext cx="22842" cy="177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5407" idx="0"/>
          </p:cNvCxnSpPr>
          <p:nvPr/>
        </p:nvCxnSpPr>
        <p:spPr>
          <a:xfrm flipH="1">
            <a:off x="6567408" y="3452813"/>
            <a:ext cx="90" cy="18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8" idx="0"/>
          </p:cNvCxnSpPr>
          <p:nvPr/>
        </p:nvCxnSpPr>
        <p:spPr>
          <a:xfrm>
            <a:off x="7941905" y="3452813"/>
            <a:ext cx="90145" cy="182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535488" y="3450606"/>
            <a:ext cx="429" cy="15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547812" y="404813"/>
            <a:ext cx="640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Бюджетная роспись (доходы)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</a:rPr>
              <a:t>Сушиловского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                        сельского поселения, тыс. руб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85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51484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55689"/>
              </p:ext>
            </p:extLst>
          </p:nvPr>
        </p:nvGraphicFramePr>
        <p:xfrm>
          <a:off x="452438" y="1557338"/>
          <a:ext cx="80962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0" name="Worksheet" r:id="rId4" imgW="10096348" imgH="5486400" progId="Excel.Sheet.8">
                  <p:embed/>
                </p:oleObj>
              </mc:Choice>
              <mc:Fallback>
                <p:oleObj name="Worksheet" r:id="rId4" imgW="10096348" imgH="5486400" progId="Excel.Sheet.8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1557338"/>
                        <a:ext cx="80962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Структура доходов бюджета </a:t>
            </a:r>
          </a:p>
          <a:p>
            <a:pPr algn="ctr" eaLnBrk="1" hangingPunct="1"/>
            <a:r>
              <a:rPr lang="ru-RU" altLang="ru-RU" sz="2000" b="1" dirty="0" err="1">
                <a:solidFill>
                  <a:schemeClr val="bg1"/>
                </a:solidFill>
                <a:latin typeface="Times New Roman" pitchFamily="18" charset="0"/>
              </a:rPr>
              <a:t>Сушиловского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 сельского поселения в 2025-2027 гг.,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17411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" y="154525"/>
            <a:ext cx="926123" cy="1077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931650"/>
              </p:ext>
            </p:extLst>
          </p:nvPr>
        </p:nvGraphicFramePr>
        <p:xfrm>
          <a:off x="179512" y="123214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16013" y="188913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 err="1">
                <a:solidFill>
                  <a:schemeClr val="tx2"/>
                </a:solidFill>
                <a:latin typeface="Times New Roman" pitchFamily="18" charset="0"/>
              </a:rPr>
              <a:t>Сушиловского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 сельского поселения в 2025-2027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10407"/>
              </p:ext>
            </p:extLst>
          </p:nvPr>
        </p:nvGraphicFramePr>
        <p:xfrm>
          <a:off x="35168" y="1268760"/>
          <a:ext cx="8713295" cy="5256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7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1 429,80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1471,30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1754,00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816,20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1082,50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3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совершение нотариальных действий должностными лицами органов местного самоуправления, уполномоченными в соответствии с законодательными актами РФ на совершение нотариальных действий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64123"/>
            <a:ext cx="814939" cy="9495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2" y="260350"/>
            <a:ext cx="777634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Сушиловского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сельского поселения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43360"/>
              </p:ext>
            </p:extLst>
          </p:nvPr>
        </p:nvGraphicFramePr>
        <p:xfrm>
          <a:off x="378420" y="1412776"/>
          <a:ext cx="8370045" cy="48965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6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«Основные направления развития молодежной политики, культуры и физической культуры в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Сушиловском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сельском поселении в 2023 – 2025 гг.»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3,00</a:t>
                      </a:r>
                    </a:p>
                  </a:txBody>
                  <a:tcPr marL="23962" marR="2396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«Повышение безопасности дорожного движения в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Сушиловском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сельском поселении на 2023 – 2025 гг."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2150,00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«Обеспечение пожарной безопасности на территории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Сушиловского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на 2023 – 2025 гг."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10,00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«Развитие малого и среднего предпринимательства на 21023 – 2025 гг.»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«Благоустройство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Сушиловского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сельского поселения на 2023 – 2025 гг.»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236,00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dmtaiga.ru/new/data/upimages/finkon.jpg">
            <a:extLst>
              <a:ext uri="{FF2B5EF4-FFF2-40B4-BE49-F238E27FC236}">
                <a16:creationId xmlns:a16="http://schemas.microsoft.com/office/drawing/2014/main" id="{B80E7485-B5FA-48DC-B317-B7542C4A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0" y="1988840"/>
            <a:ext cx="5760507" cy="41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755576" y="188640"/>
            <a:ext cx="76328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Структура и динамика расходов  бюджета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</a:rPr>
              <a:t>Сушиловского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сельского поселения по разделам классификации расходов,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тыс. руб.</a:t>
            </a:r>
          </a:p>
        </p:txBody>
      </p:sp>
      <p:pic>
        <p:nvPicPr>
          <p:cNvPr id="2048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90" y="155272"/>
            <a:ext cx="899592" cy="1049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42332"/>
              </p:ext>
            </p:extLst>
          </p:nvPr>
        </p:nvGraphicFramePr>
        <p:xfrm>
          <a:off x="755576" y="1484784"/>
          <a:ext cx="7776863" cy="4464498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8441,56438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6444,841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405345,495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5614,84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6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4890,32938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3714,431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3108,8925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3141,805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138,235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157,41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178,74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2150,00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1721,20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1987,50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1377,00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155,9075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119,795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9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174,00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810">
                <a:tc>
                  <a:txBody>
                    <a:bodyPr/>
                    <a:lstStyle/>
                    <a:p>
                      <a:pPr algn="just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lP1k808bwf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Уважаемые жители сельского поселения и гости!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Граждане </a:t>
            </a:r>
            <a:r>
              <a:rPr lang="ru-RU" altLang="ru-RU" sz="25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r>
              <a:rPr lang="ru-RU" altLang="ru-RU" sz="25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познакомит Вас с основными положениями бюджета </a:t>
            </a:r>
            <a:r>
              <a:rPr lang="ru-RU" altLang="ru-RU" sz="2500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Сушиловского</a:t>
            </a:r>
            <a:r>
              <a:rPr lang="ru-RU" altLang="ru-RU" sz="25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сельского поселения на 2025-2027 годы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4"/>
          <p:cNvSpPr>
            <a:spLocks noChangeArrowheads="1"/>
          </p:cNvSpPr>
          <p:nvPr/>
        </p:nvSpPr>
        <p:spPr bwMode="auto">
          <a:xfrm>
            <a:off x="683568" y="404813"/>
            <a:ext cx="74888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Структура расходов бюджета  </a:t>
            </a:r>
            <a:r>
              <a:rPr lang="ru-RU" altLang="ru-RU" sz="2200" b="1" dirty="0" err="1">
                <a:solidFill>
                  <a:schemeClr val="bg1"/>
                </a:solidFill>
                <a:latin typeface="Times New Roman" pitchFamily="18" charset="0"/>
              </a:rPr>
              <a:t>Сушиловского</a:t>
            </a:r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 с/п</a:t>
            </a:r>
          </a:p>
          <a:p>
            <a:pPr algn="ctr" eaLnBrk="1" hangingPunct="1"/>
            <a:r>
              <a:rPr lang="ru-RU" altLang="ru-RU" sz="2200" b="1" dirty="0">
                <a:solidFill>
                  <a:schemeClr val="bg1"/>
                </a:solidFill>
                <a:latin typeface="Times New Roman" pitchFamily="18" charset="0"/>
              </a:rPr>
              <a:t>в 2025-2027 годах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pic>
        <p:nvPicPr>
          <p:cNvPr id="3072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960922"/>
              </p:ext>
            </p:extLst>
          </p:nvPr>
        </p:nvGraphicFramePr>
        <p:xfrm>
          <a:off x="395536" y="1340768"/>
          <a:ext cx="82089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42988" y="260350"/>
            <a:ext cx="6624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дефицита бюджета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</a:rPr>
              <a:t>Сушиловского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с/п, тыс. рублей</a:t>
            </a:r>
          </a:p>
        </p:txBody>
      </p:sp>
      <p:pic>
        <p:nvPicPr>
          <p:cNvPr id="27652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1723" y="164123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khoda.gov.ua/image/catalog/images/archive/8df/8dfc88c75179bdd80f955254a02c5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29808"/>
            <a:ext cx="33675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58228"/>
              </p:ext>
            </p:extLst>
          </p:nvPr>
        </p:nvGraphicFramePr>
        <p:xfrm>
          <a:off x="439921" y="1484784"/>
          <a:ext cx="8236536" cy="3514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покрытия дефицита  бюджета 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Сушиловского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с/п,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кредитов от 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кредитов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кредитных организаций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бюджета 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Сушиловского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с/п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 и обратная связь:</a:t>
            </a:r>
          </a:p>
          <a:p>
            <a:pPr algn="ctr">
              <a:defRPr/>
            </a:pP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Администрация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Сушиловского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сельского поселения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д.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Сушилово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д. 2,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Сушиловское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с/п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Новгородская область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(81664)94010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        (81664)44012</a:t>
            </a:r>
          </a:p>
          <a:p>
            <a:pPr algn="ctr">
              <a:defRPr/>
            </a:pP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sushilovo@yandex.ru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5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38250" y="228600"/>
            <a:ext cx="6972300" cy="608013"/>
          </a:xfrm>
        </p:spPr>
        <p:txBody>
          <a:bodyPr/>
          <a:lstStyle/>
          <a:p>
            <a:pPr algn="ctr" eaLnBrk="1" hangingPunct="1"/>
            <a:r>
              <a:rPr lang="ru-RU" altLang="ru-RU" i="1"/>
              <a:t>Публичные слушания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700808"/>
            <a:ext cx="8138864" cy="4614862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</a:t>
            </a:r>
            <a:r>
              <a:rPr lang="ru-RU" alt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Сушиловского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 очередной финансовый год и плановый период.</a:t>
            </a: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отражаются выраженные позиции жителей </a:t>
            </a:r>
            <a:r>
              <a:rPr lang="ru-RU" alt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Сушиловского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 рекомендации, сформулированные по результатам публичных слушаний.</a:t>
            </a:r>
          </a:p>
        </p:txBody>
      </p:sp>
      <p:pic>
        <p:nvPicPr>
          <p:cNvPr id="7172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65100" y="155576"/>
            <a:ext cx="950516" cy="1106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2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9264" y="1340768"/>
            <a:ext cx="8155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alt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03648" y="98425"/>
            <a:ext cx="75609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 </a:t>
            </a:r>
          </a:p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835696" y="2806707"/>
            <a:ext cx="5328592" cy="1126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79613" y="2819400"/>
            <a:ext cx="51133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федеральный бюджет;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государственных внебюджетных фондов РФ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27584" y="3933477"/>
            <a:ext cx="7272808" cy="128329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>
              <a:solidFill>
                <a:srgbClr val="FFCC00"/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15897" y="5229200"/>
            <a:ext cx="8599055" cy="144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033588" y="4067175"/>
            <a:ext cx="51133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Региональный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субъектов РФ;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263" y="5229225"/>
            <a:ext cx="8137525" cy="1477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Муниципальный уровень: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муниципальных районов; - бюджеты городских округов;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городских и сельских поселений;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800" dirty="0">
                <a:latin typeface="Times New Roman" pitchFamily="18" charset="0"/>
              </a:rPr>
              <a:t>- бюджеты внутригородских муниципальных образований городов Федерального значения Москвы и Санкт-Петербурга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759" y="188640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Понятие «БЮДЖЕТ»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11807"/>
            <a:ext cx="7316312" cy="13681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476375" y="2811975"/>
            <a:ext cx="1079500" cy="9773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16700" y="2836985"/>
            <a:ext cx="1081088" cy="976190"/>
          </a:xfrm>
          <a:prstGeom prst="downArrow">
            <a:avLst>
              <a:gd name="adj1" fmla="val 47831"/>
              <a:gd name="adj2" fmla="val 5360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7" y="3813175"/>
            <a:ext cx="3312369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13175"/>
            <a:ext cx="3460625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9"/>
          <p:cNvSpPr>
            <a:spLocks noChangeArrowheads="1"/>
          </p:cNvSpPr>
          <p:nvPr/>
        </p:nvSpPr>
        <p:spPr bwMode="auto">
          <a:xfrm>
            <a:off x="827088" y="4581525"/>
            <a:ext cx="3852862" cy="1439863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(образование, культура, здравоохранение, социальная поддержка и др.)</a:t>
            </a:r>
          </a:p>
        </p:txBody>
      </p:sp>
      <p:pic>
        <p:nvPicPr>
          <p:cNvPr id="10243" name="Picture 21" descr="47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49275"/>
            <a:ext cx="262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539750" y="1484313"/>
            <a:ext cx="3370263" cy="917575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часть бюджета (налог на доходы физических лиц)</a:t>
            </a:r>
          </a:p>
        </p:txBody>
      </p:sp>
      <p:sp>
        <p:nvSpPr>
          <p:cNvPr id="10245" name="Oval 16"/>
          <p:cNvSpPr>
            <a:spLocks noChangeArrowheads="1"/>
          </p:cNvSpPr>
          <p:nvPr/>
        </p:nvSpPr>
        <p:spPr bwMode="auto">
          <a:xfrm>
            <a:off x="858838" y="3065463"/>
            <a:ext cx="2847975" cy="7207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179388" y="2474913"/>
            <a:ext cx="4103687" cy="588962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250825" y="3860800"/>
            <a:ext cx="4103688" cy="647700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 rot="-5400000">
            <a:off x="5422900" y="128588"/>
            <a:ext cx="1179513" cy="2306637"/>
          </a:xfrm>
          <a:prstGeom prst="wedgeRoundRectCallout">
            <a:avLst>
              <a:gd name="adj1" fmla="val 48787"/>
              <a:gd name="adj2" fmla="val 7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Возможности влияния граждан на состав бюджета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4995863" y="25415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Публичные слушания по проекту бюджета </a:t>
            </a:r>
            <a:r>
              <a:rPr lang="ru-RU" altLang="ru-RU" sz="1600" b="1" dirty="0" err="1">
                <a:latin typeface="Times New Roman" pitchFamily="18" charset="0"/>
              </a:rPr>
              <a:t>Сушиловского</a:t>
            </a:r>
            <a:r>
              <a:rPr lang="ru-RU" altLang="ru-RU" sz="1600" b="1" dirty="0">
                <a:latin typeface="Times New Roman" pitchFamily="18" charset="0"/>
              </a:rPr>
              <a:t> сельского поселения на очередной финансовый год и плановый период </a:t>
            </a: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4995863" y="41798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Публичные слушания по проекту решения об исполнении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бюджета </a:t>
            </a:r>
            <a:r>
              <a:rPr lang="ru-RU" altLang="ru-RU" sz="1600" b="1" dirty="0" err="1">
                <a:latin typeface="Times New Roman" pitchFamily="18" charset="0"/>
              </a:rPr>
              <a:t>Сушиловского</a:t>
            </a:r>
            <a:r>
              <a:rPr lang="ru-RU" altLang="ru-RU" sz="1600" b="1" dirty="0">
                <a:latin typeface="Times New Roman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за истекший финансовый год</a:t>
            </a:r>
          </a:p>
        </p:txBody>
      </p:sp>
      <p:pic>
        <p:nvPicPr>
          <p:cNvPr id="10251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89575"/>
            <a:ext cx="9493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586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  <a:latin typeface="Times New Roman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10254" name="Picture 12" descr="588px-%D0%9A%D0%BD%D0%B8%D0%B3%D0%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156" y="138112"/>
            <a:ext cx="7344816" cy="1008063"/>
          </a:xfrm>
        </p:spPr>
        <p:txBody>
          <a:bodyPr/>
          <a:lstStyle/>
          <a:p>
            <a:pPr algn="ctr" eaLnBrk="1" hangingPunct="1"/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altLang="ru-RU" sz="24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Сушиловского</a:t>
            </a:r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составляется и утверждается на трёхлетний период и основывается на:</a:t>
            </a:r>
          </a:p>
        </p:txBody>
      </p:sp>
      <p:pic>
        <p:nvPicPr>
          <p:cNvPr id="11268" name="Picture 9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38405" y="153471"/>
            <a:ext cx="941255" cy="10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15616" y="198884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15616" y="306896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Сушиловского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5616" y="414908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24073" y="522920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1484784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2294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229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– РАСХОДЫ = ДЕФИЦИТ (ПРОФИЦИТ)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u="sng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12301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u="sng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(доходы больше расходов)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2535</TotalTime>
  <Words>1423</Words>
  <Application>Microsoft Office PowerPoint</Application>
  <PresentationFormat>Экран (4:3)</PresentationFormat>
  <Paragraphs>336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Скругленный</vt:lpstr>
      <vt:lpstr>Трава</vt:lpstr>
      <vt:lpstr>Worksheet</vt:lpstr>
      <vt:lpstr>Бюджет для граждан</vt:lpstr>
      <vt:lpstr>Презентация PowerPoint</vt:lpstr>
      <vt:lpstr>Публичные слушания</vt:lpstr>
      <vt:lpstr>Презентация PowerPoint</vt:lpstr>
      <vt:lpstr>Презентация PowerPoint</vt:lpstr>
      <vt:lpstr>Презентация PowerPoint</vt:lpstr>
      <vt:lpstr>Проект бюджета Сушиловского сельского поселения составляется и утверждается на трёхлетний период и основывается на:</vt:lpstr>
      <vt:lpstr>Презентация PowerPoint</vt:lpstr>
      <vt:lpstr>Презентация PowerPoint</vt:lpstr>
      <vt:lpstr>Структура доходов бюджета  Сушиловского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user</cp:lastModifiedBy>
  <cp:revision>185</cp:revision>
  <cp:lastPrinted>2017-11-20T13:14:34Z</cp:lastPrinted>
  <dcterms:created xsi:type="dcterms:W3CDTF">2014-10-22T06:06:28Z</dcterms:created>
  <dcterms:modified xsi:type="dcterms:W3CDTF">2024-12-02T13:09:54Z</dcterms:modified>
</cp:coreProperties>
</file>